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70" r:id="rId12"/>
    <p:sldId id="271" r:id="rId13"/>
    <p:sldId id="272" r:id="rId14"/>
    <p:sldId id="264" r:id="rId15"/>
    <p:sldId id="274" r:id="rId16"/>
    <p:sldId id="273" r:id="rId17"/>
    <p:sldId id="275" r:id="rId18"/>
    <p:sldId id="276" r:id="rId19"/>
    <p:sldId id="277" r:id="rId20"/>
    <p:sldId id="266" r:id="rId21"/>
    <p:sldId id="282" r:id="rId22"/>
    <p:sldId id="267" r:id="rId23"/>
    <p:sldId id="278" r:id="rId24"/>
    <p:sldId id="279" r:id="rId25"/>
    <p:sldId id="283" r:id="rId26"/>
    <p:sldId id="284" r:id="rId27"/>
    <p:sldId id="285" r:id="rId28"/>
    <p:sldId id="286" r:id="rId29"/>
    <p:sldId id="280" r:id="rId30"/>
    <p:sldId id="287" r:id="rId31"/>
    <p:sldId id="288" r:id="rId32"/>
    <p:sldId id="281" r:id="rId33"/>
    <p:sldId id="294" r:id="rId34"/>
    <p:sldId id="297" r:id="rId35"/>
    <p:sldId id="295" r:id="rId36"/>
    <p:sldId id="296" r:id="rId37"/>
    <p:sldId id="290" r:id="rId38"/>
    <p:sldId id="298" r:id="rId39"/>
    <p:sldId id="291" r:id="rId40"/>
    <p:sldId id="292" r:id="rId41"/>
    <p:sldId id="303" r:id="rId42"/>
    <p:sldId id="304" r:id="rId43"/>
    <p:sldId id="309" r:id="rId44"/>
    <p:sldId id="310" r:id="rId45"/>
    <p:sldId id="305" r:id="rId46"/>
    <p:sldId id="306" r:id="rId47"/>
    <p:sldId id="293" r:id="rId48"/>
    <p:sldId id="299" r:id="rId49"/>
    <p:sldId id="307" r:id="rId50"/>
    <p:sldId id="308" r:id="rId51"/>
    <p:sldId id="311" r:id="rId52"/>
    <p:sldId id="301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hyperlink" Target="https://www.youtube.com/watch?v=5JbAOWJbgIA&amp;list=PLHz_AreHm4dkBs-795Dsgvau_ekxg8g1r&amp;index=3&amp;ab_channel=CursoemV%C3%ADde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5JbAOWJbgIA&amp;list=PLHz_AreHm4dkBs-795Dsgvau_ekxg8g1r&amp;index=3&amp;ab_channel=CursoemV%C3%ADdeo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67885" y="601288"/>
            <a:ext cx="8676222" cy="1269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674326" y="2013065"/>
            <a:ext cx="4397332" cy="464128"/>
          </a:xfrm>
        </p:spPr>
        <p:txBody>
          <a:bodyPr>
            <a:normAutofit fontScale="92500"/>
          </a:bodyPr>
          <a:lstStyle/>
          <a:p>
            <a:r>
              <a:rPr lang="pt-BR" dirty="0" smtClean="0"/>
              <a:t>(Capítulo III – “all you need is love”)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89" y="2619895"/>
            <a:ext cx="6476014" cy="33999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299" y="2416376"/>
            <a:ext cx="1620697" cy="162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3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6518" y="3075709"/>
            <a:ext cx="9626525" cy="2032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b="1" u="sng" dirty="0">
                <a:effectLst/>
              </a:rPr>
              <a:t>Resumo:</a:t>
            </a:r>
            <a:endParaRPr lang="pt-BR" dirty="0">
              <a:effectLst/>
            </a:endParaRPr>
          </a:p>
          <a:p>
            <a:pPr marL="0" indent="0" algn="just">
              <a:buNone/>
            </a:pPr>
            <a:r>
              <a:rPr lang="pt-BR" dirty="0">
                <a:effectLst/>
              </a:rPr>
              <a:t>Ou seja, uma linguagem de solicitações, ou você pode fazer o SELECT e de uma parte dos dados, </a:t>
            </a:r>
            <a:r>
              <a:rPr lang="pt-BR" dirty="0" smtClean="0">
                <a:effectLst/>
              </a:rPr>
              <a:t>e filtrar </a:t>
            </a:r>
            <a:r>
              <a:rPr lang="pt-BR" dirty="0">
                <a:effectLst/>
              </a:rPr>
              <a:t>aquilo que se busca.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60806" y="2078528"/>
            <a:ext cx="7832574" cy="573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489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6518" y="3075709"/>
            <a:ext cx="9626525" cy="2032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b="1" u="sng" dirty="0">
                <a:effectLst/>
              </a:rPr>
              <a:t>Resumo:</a:t>
            </a:r>
            <a:endParaRPr lang="pt-BR" dirty="0">
              <a:effectLst/>
            </a:endParaRPr>
          </a:p>
          <a:p>
            <a:pPr marL="0" indent="0" algn="just">
              <a:buNone/>
            </a:pPr>
            <a:r>
              <a:rPr lang="pt-BR" dirty="0">
                <a:effectLst/>
              </a:rPr>
              <a:t>Ou seja, como essa é uma linguagem de </a:t>
            </a:r>
            <a:r>
              <a:rPr lang="pt-BR" dirty="0" smtClean="0">
                <a:effectLst/>
              </a:rPr>
              <a:t>controle. </a:t>
            </a:r>
            <a:r>
              <a:rPr lang="pt-BR" dirty="0">
                <a:effectLst/>
              </a:rPr>
              <a:t>A</a:t>
            </a:r>
            <a:r>
              <a:rPr lang="pt-BR" dirty="0" smtClean="0">
                <a:effectLst/>
              </a:rPr>
              <a:t>qui </a:t>
            </a:r>
            <a:r>
              <a:rPr lang="pt-BR" dirty="0">
                <a:effectLst/>
              </a:rPr>
              <a:t>a gente pode definir quais usuários podem acessar o nosso Banco de Dados, qual tipo de acesso ele vai poder fazer, que tipo de comandos ele vai poder executar e muito mais.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75243" y="1355321"/>
            <a:ext cx="7842827" cy="1016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034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6518" y="3075709"/>
            <a:ext cx="11277802" cy="3433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b="1" u="sng" dirty="0">
                <a:effectLst/>
              </a:rPr>
              <a:t>Resumo:</a:t>
            </a:r>
            <a:endParaRPr lang="pt-BR" dirty="0">
              <a:effectLst/>
            </a:endParaRPr>
          </a:p>
          <a:p>
            <a:pPr marL="0" indent="0" algn="just">
              <a:buNone/>
            </a:pPr>
            <a:r>
              <a:rPr lang="pt-BR" dirty="0">
                <a:effectLst/>
              </a:rPr>
              <a:t>Ou seja, qualquer solicitação que possa ser feita a um Banco de Dados, e ele vai te atender da melhor maneira possível seguindo os quatro princípios que chamamos de </a:t>
            </a:r>
            <a:r>
              <a:rPr lang="pt-BR" b="1" dirty="0">
                <a:effectLst/>
              </a:rPr>
              <a:t>DICA</a:t>
            </a:r>
            <a:r>
              <a:rPr lang="pt-BR" dirty="0">
                <a:effectLst/>
              </a:rPr>
              <a:t>.</a:t>
            </a:r>
          </a:p>
          <a:p>
            <a:pPr marL="0" indent="0" algn="ctr">
              <a:buNone/>
            </a:pPr>
            <a:r>
              <a:rPr lang="pt-BR" b="1" dirty="0">
                <a:effectLst/>
              </a:rPr>
              <a:t>D</a:t>
            </a:r>
            <a:r>
              <a:rPr lang="pt-BR" dirty="0">
                <a:effectLst/>
              </a:rPr>
              <a:t>urabilidade</a:t>
            </a:r>
          </a:p>
          <a:p>
            <a:pPr marL="0" indent="0" algn="ctr">
              <a:buNone/>
            </a:pPr>
            <a:r>
              <a:rPr lang="pt-BR" b="1" dirty="0">
                <a:effectLst/>
              </a:rPr>
              <a:t>I</a:t>
            </a:r>
            <a:r>
              <a:rPr lang="pt-BR" dirty="0">
                <a:effectLst/>
              </a:rPr>
              <a:t>solamento</a:t>
            </a:r>
          </a:p>
          <a:p>
            <a:pPr marL="0" indent="0" algn="ctr">
              <a:buNone/>
            </a:pPr>
            <a:r>
              <a:rPr lang="pt-BR" b="1" dirty="0">
                <a:effectLst/>
              </a:rPr>
              <a:t>C</a:t>
            </a:r>
            <a:r>
              <a:rPr lang="pt-BR" dirty="0">
                <a:effectLst/>
              </a:rPr>
              <a:t>onsistência</a:t>
            </a:r>
          </a:p>
          <a:p>
            <a:pPr marL="0" indent="0" algn="ctr">
              <a:buNone/>
            </a:pPr>
            <a:r>
              <a:rPr lang="pt-BR" b="1" dirty="0">
                <a:effectLst/>
              </a:rPr>
              <a:t>A</a:t>
            </a:r>
            <a:r>
              <a:rPr lang="pt-BR" dirty="0">
                <a:effectLst/>
              </a:rPr>
              <a:t>tomicidade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85497" y="1355320"/>
            <a:ext cx="7832574" cy="747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084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6518" y="2427316"/>
            <a:ext cx="11277802" cy="4081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effectLst/>
              </a:rPr>
              <a:t>Um breve resumo sobre cada um deles...</a:t>
            </a:r>
          </a:p>
          <a:p>
            <a:pPr marL="457200" lvl="0" indent="-457200" algn="just">
              <a:buFont typeface="+mj-lt"/>
              <a:buAutoNum type="arabicParenR"/>
            </a:pPr>
            <a:r>
              <a:rPr lang="pt-BR" u="sng" dirty="0">
                <a:effectLst/>
              </a:rPr>
              <a:t>Durabilidade:</a:t>
            </a:r>
            <a:r>
              <a:rPr lang="pt-BR" dirty="0">
                <a:effectLst/>
              </a:rPr>
              <a:t> Todo dado que é colocado, alterado, ou manipulado tem que permanecer durável. Ou seja, ele tem que permancer dessa maneira, enquanto eu quiser que esse dado esteja lá.</a:t>
            </a:r>
          </a:p>
          <a:p>
            <a:pPr marL="457200" lvl="0" indent="-457200" algn="just">
              <a:buFont typeface="+mj-lt"/>
              <a:buAutoNum type="arabicParenR"/>
            </a:pPr>
            <a:r>
              <a:rPr lang="pt-BR" u="sng" dirty="0">
                <a:effectLst/>
              </a:rPr>
              <a:t>Isolamento:</a:t>
            </a:r>
            <a:r>
              <a:rPr lang="pt-BR" dirty="0">
                <a:effectLst/>
              </a:rPr>
              <a:t> Se eu tenho duas transações feitas ao mesmo tempo, elas devem ser executadas sem uma uma interferir na outra. Ou seja, elas são isoladas.</a:t>
            </a:r>
          </a:p>
          <a:p>
            <a:pPr marL="457200" lvl="0" indent="-457200" algn="just">
              <a:buFont typeface="+mj-lt"/>
              <a:buAutoNum type="arabicParenR"/>
            </a:pPr>
            <a:r>
              <a:rPr lang="pt-BR" u="sng" dirty="0">
                <a:effectLst/>
              </a:rPr>
              <a:t>Consistência:</a:t>
            </a:r>
            <a:r>
              <a:rPr lang="pt-BR" dirty="0">
                <a:effectLst/>
              </a:rPr>
              <a:t> Toda a transação tem que levar o Banco de Dados de um estado consistente à outro consistente. Ou seja, se tudo estava ‘’OK’’  antes, tudo deve continuar ‘’OK’’ depois.</a:t>
            </a:r>
          </a:p>
          <a:p>
            <a:pPr marL="457200" lvl="0" indent="-457200" algn="just">
              <a:buFont typeface="+mj-lt"/>
              <a:buAutoNum type="arabicParenR"/>
            </a:pPr>
            <a:r>
              <a:rPr lang="pt-BR" u="sng" dirty="0">
                <a:effectLst/>
              </a:rPr>
              <a:t>Atomicidade:</a:t>
            </a:r>
            <a:r>
              <a:rPr lang="pt-BR" dirty="0">
                <a:effectLst/>
              </a:rPr>
              <a:t> Toda transação tem que ser atômica Ou seja, ou TODA elas acontece, ou NADA acontece. Ou TUDO dá certo, ou ele dá um ‘’ctrl+z’’ para um estado anteriormente consistente.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85497" y="1355320"/>
            <a:ext cx="7832574" cy="747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633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8" y="715589"/>
            <a:ext cx="10961918" cy="1736666"/>
          </a:xfrm>
        </p:spPr>
        <p:txBody>
          <a:bodyPr>
            <a:noAutofit/>
          </a:bodyPr>
          <a:lstStyle/>
          <a:p>
            <a:pPr algn="just"/>
            <a:r>
              <a:rPr lang="pt-BR" sz="1600" b="1" dirty="0">
                <a:effectLst/>
              </a:rPr>
              <a:t>[Exercício 1] </a:t>
            </a:r>
            <a:r>
              <a:rPr lang="pt-BR" sz="1600" dirty="0">
                <a:effectLst/>
              </a:rPr>
              <a:t>Escreva em uma lista as seguintes características sobre 3 pessoas, preferencialmente que cada característica, entre cada uma das pessoas, seja diferente.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98377" y="2116021"/>
            <a:ext cx="2569020" cy="3536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u="sng" dirty="0">
                <a:effectLst/>
              </a:rPr>
              <a:t>Dados</a:t>
            </a:r>
            <a:r>
              <a:rPr lang="en-US" u="sng" dirty="0">
                <a:effectLst/>
              </a:rPr>
              <a:t>:</a:t>
            </a:r>
            <a:endParaRPr lang="pt-BR" dirty="0">
              <a:effectLst/>
            </a:endParaRPr>
          </a:p>
          <a:p>
            <a:pPr marL="457200" lvl="0" indent="-457200" algn="just">
              <a:buFont typeface="+mj-lt"/>
              <a:buAutoNum type="arabicParenR"/>
            </a:pPr>
            <a:r>
              <a:rPr lang="en-US" dirty="0">
                <a:effectLst/>
              </a:rPr>
              <a:t>Nome;</a:t>
            </a:r>
            <a:endParaRPr lang="pt-BR" dirty="0">
              <a:effectLst/>
            </a:endParaRPr>
          </a:p>
          <a:p>
            <a:pPr marL="457200" lvl="0" indent="-457200" algn="just">
              <a:buFont typeface="+mj-lt"/>
              <a:buAutoNum type="arabicParenR"/>
            </a:pPr>
            <a:r>
              <a:rPr lang="pt-BR" dirty="0">
                <a:effectLst/>
              </a:rPr>
              <a:t>Idade; </a:t>
            </a:r>
          </a:p>
          <a:p>
            <a:pPr marL="457200" lvl="0" indent="-457200" algn="just">
              <a:buFont typeface="+mj-lt"/>
              <a:buAutoNum type="arabicParenR"/>
            </a:pPr>
            <a:r>
              <a:rPr lang="pt-BR" dirty="0">
                <a:effectLst/>
              </a:rPr>
              <a:t>Sexo;</a:t>
            </a:r>
          </a:p>
          <a:p>
            <a:pPr marL="457200" lvl="0" indent="-457200" algn="just">
              <a:buFont typeface="+mj-lt"/>
              <a:buAutoNum type="arabicParenR"/>
            </a:pPr>
            <a:r>
              <a:rPr lang="pt-BR" dirty="0">
                <a:effectLst/>
              </a:rPr>
              <a:t>Peso;</a:t>
            </a:r>
          </a:p>
          <a:p>
            <a:pPr marL="457200" lvl="0" indent="-457200" algn="just">
              <a:buFont typeface="+mj-lt"/>
              <a:buAutoNum type="arabicParenR"/>
            </a:pPr>
            <a:r>
              <a:rPr lang="pt-BR" dirty="0">
                <a:effectLst/>
              </a:rPr>
              <a:t>Altura;</a:t>
            </a:r>
          </a:p>
          <a:p>
            <a:pPr marL="457200" lvl="0" indent="-457200" algn="just">
              <a:buFont typeface="+mj-lt"/>
              <a:buAutoNum type="arabicParenR"/>
            </a:pPr>
            <a:r>
              <a:rPr lang="pt-BR" dirty="0">
                <a:effectLst/>
              </a:rPr>
              <a:t>Nacionalidade.</a:t>
            </a:r>
          </a:p>
        </p:txBody>
      </p:sp>
    </p:spTree>
    <p:extLst>
      <p:ext uri="{BB962C8B-B14F-4D97-AF65-F5344CB8AC3E}">
        <p14:creationId xmlns:p14="http://schemas.microsoft.com/office/powerpoint/2010/main" val="246124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8" y="715589"/>
            <a:ext cx="10961918" cy="1736666"/>
          </a:xfrm>
        </p:spPr>
        <p:txBody>
          <a:bodyPr>
            <a:noAutofit/>
          </a:bodyPr>
          <a:lstStyle/>
          <a:p>
            <a:pPr algn="just"/>
            <a:r>
              <a:rPr lang="pt-BR" sz="1600" b="1" dirty="0">
                <a:effectLst/>
              </a:rPr>
              <a:t>[Exercício 1] </a:t>
            </a:r>
            <a:r>
              <a:rPr lang="pt-BR" sz="1600" dirty="0">
                <a:effectLst/>
              </a:rPr>
              <a:t>Escreva em uma lista as seguintes características sobre 3 pessoas, preferencialmente que cada característica, entre cada uma das pessoas, seja diferente.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98377" y="2116022"/>
            <a:ext cx="4638888" cy="1524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3200" dirty="0" err="1" smtClean="0">
                <a:effectLst/>
              </a:rPr>
              <a:t>Quem</a:t>
            </a:r>
            <a:r>
              <a:rPr lang="en-US" sz="3200" dirty="0" smtClean="0">
                <a:effectLst/>
              </a:rPr>
              <a:t> </a:t>
            </a:r>
            <a:r>
              <a:rPr lang="pt-BR" sz="3200" dirty="0" smtClean="0">
                <a:effectLst/>
              </a:rPr>
              <a:t>você escolheu?</a:t>
            </a:r>
            <a:endParaRPr lang="pt-BR" sz="320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44" y="2116022"/>
            <a:ext cx="2856440" cy="37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0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8" y="715589"/>
            <a:ext cx="10961918" cy="1736666"/>
          </a:xfrm>
        </p:spPr>
        <p:txBody>
          <a:bodyPr>
            <a:noAutofit/>
          </a:bodyPr>
          <a:lstStyle/>
          <a:p>
            <a:pPr algn="just"/>
            <a:r>
              <a:rPr lang="pt-BR" sz="1600" b="1" dirty="0">
                <a:effectLst/>
              </a:rPr>
              <a:t>[Exercício 1] </a:t>
            </a:r>
            <a:r>
              <a:rPr lang="pt-BR" sz="1600" dirty="0">
                <a:effectLst/>
              </a:rPr>
              <a:t>Escreva em uma lista as seguintes características sobre 3 pessoas, preferencialmente que cada característica, entre cada uma das pessoas, seja diferente.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98377" y="2116021"/>
            <a:ext cx="2569020" cy="3536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u="sng" dirty="0">
                <a:effectLst/>
              </a:rPr>
              <a:t>Dados</a:t>
            </a:r>
            <a:r>
              <a:rPr lang="en-US" u="sng" dirty="0">
                <a:effectLst/>
              </a:rPr>
              <a:t>:</a:t>
            </a:r>
            <a:endParaRPr lang="pt-BR" dirty="0">
              <a:effectLst/>
            </a:endParaRPr>
          </a:p>
          <a:p>
            <a:pPr marL="457200" lvl="0" indent="-457200" algn="just">
              <a:buFont typeface="+mj-lt"/>
              <a:buAutoNum type="arabicParenR"/>
            </a:pPr>
            <a:r>
              <a:rPr lang="en-US" dirty="0">
                <a:effectLst/>
              </a:rPr>
              <a:t>Nome;</a:t>
            </a:r>
            <a:endParaRPr lang="pt-BR" dirty="0">
              <a:effectLst/>
            </a:endParaRPr>
          </a:p>
          <a:p>
            <a:pPr marL="457200" lvl="0" indent="-457200" algn="just">
              <a:buFont typeface="+mj-lt"/>
              <a:buAutoNum type="arabicParenR"/>
            </a:pPr>
            <a:r>
              <a:rPr lang="pt-BR" dirty="0">
                <a:effectLst/>
              </a:rPr>
              <a:t>Idade; </a:t>
            </a:r>
          </a:p>
          <a:p>
            <a:pPr marL="457200" lvl="0" indent="-457200" algn="just">
              <a:buFont typeface="+mj-lt"/>
              <a:buAutoNum type="arabicParenR"/>
            </a:pPr>
            <a:r>
              <a:rPr lang="pt-BR" dirty="0">
                <a:effectLst/>
              </a:rPr>
              <a:t>Sexo;</a:t>
            </a:r>
          </a:p>
          <a:p>
            <a:pPr marL="457200" lvl="0" indent="-457200" algn="just">
              <a:buFont typeface="+mj-lt"/>
              <a:buAutoNum type="arabicParenR"/>
            </a:pPr>
            <a:r>
              <a:rPr lang="pt-BR" dirty="0">
                <a:effectLst/>
              </a:rPr>
              <a:t>Peso;</a:t>
            </a:r>
          </a:p>
          <a:p>
            <a:pPr marL="457200" lvl="0" indent="-457200" algn="just">
              <a:buFont typeface="+mj-lt"/>
              <a:buAutoNum type="arabicParenR"/>
            </a:pPr>
            <a:r>
              <a:rPr lang="pt-BR" dirty="0">
                <a:effectLst/>
              </a:rPr>
              <a:t>Altura;</a:t>
            </a:r>
          </a:p>
          <a:p>
            <a:pPr marL="457200" lvl="0" indent="-457200" algn="just">
              <a:buFont typeface="+mj-lt"/>
              <a:buAutoNum type="arabicParenR"/>
            </a:pPr>
            <a:r>
              <a:rPr lang="pt-BR" dirty="0">
                <a:effectLst/>
              </a:rPr>
              <a:t>Nacionalidade.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288" y="3884338"/>
            <a:ext cx="4130290" cy="24665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961" y="2116021"/>
            <a:ext cx="4186762" cy="23613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559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8" y="715589"/>
            <a:ext cx="10961918" cy="1736666"/>
          </a:xfrm>
        </p:spPr>
        <p:txBody>
          <a:bodyPr>
            <a:noAutofit/>
          </a:bodyPr>
          <a:lstStyle/>
          <a:p>
            <a:pPr algn="just"/>
            <a:r>
              <a:rPr lang="pt-BR" sz="1600" b="1" dirty="0">
                <a:effectLst/>
              </a:rPr>
              <a:t>[Exercício 1] </a:t>
            </a:r>
            <a:r>
              <a:rPr lang="pt-BR" sz="1600" dirty="0">
                <a:effectLst/>
              </a:rPr>
              <a:t>Escreva em uma lista as seguintes características sobre 3 pessoas, preferencialmente que cada característica, entre cada uma das pessoas, seja diferente.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135794" y="2196003"/>
            <a:ext cx="2815793" cy="37143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277926" y="2196003"/>
            <a:ext cx="2860229" cy="37143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01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8" y="715589"/>
            <a:ext cx="10961918" cy="1736666"/>
          </a:xfrm>
        </p:spPr>
        <p:txBody>
          <a:bodyPr>
            <a:noAutofit/>
          </a:bodyPr>
          <a:lstStyle/>
          <a:p>
            <a:pPr algn="just"/>
            <a:r>
              <a:rPr lang="pt-BR" sz="1600" b="1" dirty="0">
                <a:effectLst/>
              </a:rPr>
              <a:t>[Exercício 1] </a:t>
            </a:r>
            <a:r>
              <a:rPr lang="pt-BR" sz="1600" dirty="0">
                <a:effectLst/>
              </a:rPr>
              <a:t>Escreva em uma lista as seguintes características sobre 3 pessoas, preferencialmente que cada característica, entre cada uma das pessoas, seja diferente.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430" y="2196003"/>
            <a:ext cx="2444520" cy="37143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277925" y="2196003"/>
            <a:ext cx="2860229" cy="37143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498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8" y="715589"/>
            <a:ext cx="10961918" cy="1736666"/>
          </a:xfrm>
        </p:spPr>
        <p:txBody>
          <a:bodyPr>
            <a:noAutofit/>
          </a:bodyPr>
          <a:lstStyle/>
          <a:p>
            <a:pPr algn="just"/>
            <a:r>
              <a:rPr lang="pt-BR" sz="1600" b="1" dirty="0">
                <a:effectLst/>
              </a:rPr>
              <a:t>[Exercício 1] </a:t>
            </a:r>
            <a:r>
              <a:rPr lang="pt-BR" sz="1600" dirty="0">
                <a:effectLst/>
              </a:rPr>
              <a:t>Escreva em uma lista as seguintes características sobre 3 pessoas, preferencialmente que cada característica, entre cada uma das pessoas, seja diferente.</a:t>
            </a:r>
          </a:p>
        </p:txBody>
      </p:sp>
      <p:pic>
        <p:nvPicPr>
          <p:cNvPr id="10" name="Picture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794" y="2196003"/>
            <a:ext cx="2815793" cy="37143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277925" y="2201025"/>
            <a:ext cx="2860229" cy="37093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059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18" y="1106287"/>
            <a:ext cx="4569431" cy="838891"/>
          </a:xfrm>
        </p:spPr>
        <p:txBody>
          <a:bodyPr>
            <a:normAutofit/>
          </a:bodyPr>
          <a:lstStyle/>
          <a:p>
            <a:r>
              <a:rPr lang="pt-BR" sz="1800" u="sng" dirty="0">
                <a:effectLst/>
              </a:rPr>
              <a:t>Iniciando no Mundo do MySQL</a:t>
            </a:r>
            <a:endParaRPr lang="pt-BR" sz="18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31" y="4421376"/>
            <a:ext cx="6564487" cy="5618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1200" u="sng" dirty="0" smtClean="0">
                <a:effectLst/>
                <a:hlinkClick r:id="rId2"/>
              </a:rPr>
              <a:t>https</a:t>
            </a:r>
            <a:r>
              <a:rPr lang="pt-BR" sz="1200" u="sng" dirty="0">
                <a:effectLst/>
                <a:hlinkClick r:id="rId2"/>
              </a:rPr>
              <a:t>://www.youtube.com/watch?v=5JbAOWJbgIA&amp;list=PLHz_AreHm4dkBs-795Dsgvau_ekxg8g1r&amp;index=3&amp;ab_channel=CursoemV%C3%ADdeo</a:t>
            </a:r>
            <a:endParaRPr lang="pt-BR" sz="1200" dirty="0">
              <a:effectLst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1" y="2177242"/>
            <a:ext cx="6556176" cy="19458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485870" y="560502"/>
            <a:ext cx="4235075" cy="2348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969730" y="4052974"/>
            <a:ext cx="3842291" cy="649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dirty="0" smtClean="0">
                <a:effectLst/>
              </a:rPr>
              <a:t>Uma breve história </a:t>
            </a:r>
            <a:r>
              <a:rPr lang="pt-BR" sz="1200" dirty="0">
                <a:effectLst/>
              </a:rPr>
              <a:t>do MySQL: (minute 1:19 até 5:37)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044" y="3187366"/>
            <a:ext cx="2268345" cy="26271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709" y="3187367"/>
            <a:ext cx="1973856" cy="26271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701" y="3242625"/>
            <a:ext cx="1620697" cy="162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8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4584" y="536602"/>
            <a:ext cx="5650085" cy="4584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400" dirty="0">
                <a:effectLst/>
              </a:rPr>
              <a:t>Todo </a:t>
            </a:r>
            <a:r>
              <a:rPr lang="pt-BR" sz="1400" dirty="0" smtClean="0">
                <a:effectLst/>
              </a:rPr>
              <a:t>os </a:t>
            </a:r>
            <a:r>
              <a:rPr lang="pt-BR" sz="1400" dirty="0">
                <a:effectLst/>
              </a:rPr>
              <a:t>três tem caracteristicas semelhantes</a:t>
            </a:r>
            <a:r>
              <a:rPr lang="pt-BR" sz="1400" dirty="0" smtClean="0">
                <a:effectLst/>
              </a:rPr>
              <a:t>!</a:t>
            </a:r>
          </a:p>
          <a:p>
            <a:pPr marL="0" indent="0" algn="just">
              <a:buNone/>
            </a:pPr>
            <a:r>
              <a:rPr lang="pt-BR" sz="1400" dirty="0">
                <a:effectLst/>
              </a:rPr>
              <a:t>Porém, cada um deles as suas próprias </a:t>
            </a:r>
            <a:r>
              <a:rPr lang="pt-BR" sz="1400" dirty="0" smtClean="0">
                <a:effectLst/>
              </a:rPr>
              <a:t>características. Isso </a:t>
            </a:r>
            <a:r>
              <a:rPr lang="pt-BR" sz="1400" dirty="0">
                <a:effectLst/>
              </a:rPr>
              <a:t>os faz instâncias, ou seja, pessoas diferentes uma das outras</a:t>
            </a:r>
            <a:r>
              <a:rPr lang="pt-BR" sz="1400" dirty="0" smtClean="0">
                <a:effectLst/>
              </a:rPr>
              <a:t>.</a:t>
            </a:r>
          </a:p>
          <a:p>
            <a:pPr marL="0" indent="0" algn="just">
              <a:buNone/>
            </a:pPr>
            <a:r>
              <a:rPr lang="pt-BR" sz="1400" dirty="0">
                <a:effectLst/>
              </a:rPr>
              <a:t>E esse é o objetivo do banco de dados:</a:t>
            </a:r>
          </a:p>
          <a:p>
            <a:pPr marL="0" indent="0" algn="ctr">
              <a:buNone/>
            </a:pPr>
            <a:r>
              <a:rPr lang="pt-BR" sz="1400" b="1" i="1" dirty="0">
                <a:effectLst/>
              </a:rPr>
              <a:t>“Registrar instâncias separadas de ‘coisas’ que tem características semelhantes!”</a:t>
            </a:r>
          </a:p>
          <a:p>
            <a:pPr marL="0" indent="0" algn="just">
              <a:buNone/>
            </a:pPr>
            <a:r>
              <a:rPr lang="pt-BR" sz="1400" dirty="0">
                <a:effectLst/>
              </a:rPr>
              <a:t>Ou seja, ultilizando essa padrão, eu posso cadastrar qualquer tipo pessoa, visto que todas elas vão ter as mesmas características.</a:t>
            </a:r>
          </a:p>
          <a:p>
            <a:pPr marL="0" indent="0" algn="just">
              <a:buNone/>
            </a:pPr>
            <a:r>
              <a:rPr lang="pt-BR" sz="1400" dirty="0" smtClean="0">
                <a:effectLst/>
              </a:rPr>
              <a:t>Caracteristicas iguais, porém, valores diferentes!</a:t>
            </a:r>
            <a:endParaRPr lang="pt-BR" sz="140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033" y="1230662"/>
            <a:ext cx="5372850" cy="4496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011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8" y="1106287"/>
            <a:ext cx="5758151" cy="838891"/>
          </a:xfrm>
        </p:spPr>
        <p:txBody>
          <a:bodyPr>
            <a:normAutofit/>
          </a:bodyPr>
          <a:lstStyle/>
          <a:p>
            <a:pPr algn="just"/>
            <a:r>
              <a:rPr lang="pt-BR" sz="1800" u="sng" dirty="0" smtClean="0">
                <a:effectLst/>
              </a:rPr>
              <a:t>Tentando Explicar uma ideia muito louca</a:t>
            </a:r>
            <a:r>
              <a:rPr lang="en-US" sz="1800" u="sng" dirty="0" smtClean="0">
                <a:effectLst/>
              </a:rPr>
              <a:t>:</a:t>
            </a:r>
            <a:endParaRPr lang="pt-BR" sz="1800" dirty="0">
              <a:effectLst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98377" y="2116021"/>
            <a:ext cx="7714598" cy="361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</a:pPr>
            <a:r>
              <a:rPr lang="pt-BR" dirty="0" smtClean="0">
                <a:effectLst/>
              </a:rPr>
              <a:t>1) Pegar </a:t>
            </a:r>
            <a:r>
              <a:rPr lang="pt-BR" dirty="0">
                <a:effectLst/>
              </a:rPr>
              <a:t>as pessoas e colocar num container;</a:t>
            </a:r>
          </a:p>
          <a:p>
            <a:pPr marL="0" lvl="0" indent="0" algn="just">
              <a:buNone/>
            </a:pPr>
            <a:r>
              <a:rPr lang="pt-BR" dirty="0" smtClean="0">
                <a:effectLst/>
              </a:rPr>
              <a:t>2) Escrever </a:t>
            </a:r>
            <a:r>
              <a:rPr lang="pt-BR" dirty="0">
                <a:effectLst/>
              </a:rPr>
              <a:t>no container do lado de fora “pessoas”:</a:t>
            </a:r>
          </a:p>
          <a:p>
            <a:pPr marL="0" indent="0" algn="just">
              <a:buNone/>
            </a:pPr>
            <a:r>
              <a:rPr lang="pt-BR" dirty="0" smtClean="0">
                <a:effectLst/>
              </a:rPr>
              <a:t>	Todas </a:t>
            </a:r>
            <a:r>
              <a:rPr lang="pt-BR" dirty="0">
                <a:effectLst/>
              </a:rPr>
              <a:t>vez que eu tiver uma pessoas e quiser guardar essa </a:t>
            </a:r>
            <a:r>
              <a:rPr lang="pt-BR" dirty="0" smtClean="0">
                <a:effectLst/>
              </a:rPr>
              <a:t>	pessoas</a:t>
            </a:r>
            <a:r>
              <a:rPr lang="pt-BR" dirty="0">
                <a:effectLst/>
              </a:rPr>
              <a:t>, eu vou colocar elas no container escrito “pessoa”. </a:t>
            </a:r>
          </a:p>
          <a:p>
            <a:pPr marL="0" indent="0" algn="just">
              <a:buNone/>
            </a:pPr>
            <a:r>
              <a:rPr lang="pt-BR" dirty="0" smtClean="0">
                <a:effectLst/>
              </a:rPr>
              <a:t>	E </a:t>
            </a:r>
            <a:r>
              <a:rPr lang="pt-BR" dirty="0">
                <a:effectLst/>
              </a:rPr>
              <a:t>todas as instâncias que estiver nesse container, vão ter essas </a:t>
            </a:r>
            <a:r>
              <a:rPr lang="pt-BR" dirty="0" smtClean="0">
                <a:effectLst/>
              </a:rPr>
              <a:t>	características</a:t>
            </a:r>
            <a:r>
              <a:rPr lang="pt-BR" dirty="0">
                <a:effectLst/>
              </a:rPr>
              <a:t>. Algumas podem ser opcionais, mas existe a </a:t>
            </a:r>
            <a:r>
              <a:rPr lang="pt-BR" dirty="0" smtClean="0">
                <a:effectLst/>
              </a:rPr>
              <a:t>	possibilidade </a:t>
            </a:r>
            <a:r>
              <a:rPr lang="pt-BR" dirty="0">
                <a:effectLst/>
              </a:rPr>
              <a:t>de cadastro dessa nacionalidade.</a:t>
            </a:r>
          </a:p>
          <a:p>
            <a:pPr marL="0" indent="0" algn="just">
              <a:buNone/>
            </a:pPr>
            <a:r>
              <a:rPr lang="pt-BR" dirty="0" smtClean="0">
                <a:effectLst/>
              </a:rPr>
              <a:t>	E </a:t>
            </a:r>
            <a:r>
              <a:rPr lang="pt-BR" dirty="0">
                <a:effectLst/>
              </a:rPr>
              <a:t>eu posso “criar” containers diferentes para coisas </a:t>
            </a:r>
            <a:r>
              <a:rPr lang="pt-BR" dirty="0" smtClean="0">
                <a:effectLst/>
              </a:rPr>
              <a:t>	diferentes</a:t>
            </a:r>
            <a:r>
              <a:rPr lang="pt-BR" dirty="0">
                <a:effectLst/>
              </a:rPr>
              <a:t>, </a:t>
            </a:r>
            <a:r>
              <a:rPr lang="pt-BR" dirty="0" smtClean="0">
                <a:effectLst/>
              </a:rPr>
              <a:t>	como</a:t>
            </a:r>
            <a:r>
              <a:rPr lang="pt-BR" dirty="0">
                <a:effectLst/>
              </a:rPr>
              <a:t>, por exemplos, jogos, visto que jogos </a:t>
            </a:r>
            <a:r>
              <a:rPr lang="pt-BR" dirty="0" smtClean="0">
                <a:effectLst/>
              </a:rPr>
              <a:t>	possuem 	caracteristicas </a:t>
            </a:r>
            <a:r>
              <a:rPr lang="pt-BR" dirty="0">
                <a:effectLst/>
              </a:rPr>
              <a:t>diferentes e por isso precisam estar em </a:t>
            </a:r>
            <a:r>
              <a:rPr lang="pt-BR" dirty="0" smtClean="0">
                <a:effectLst/>
              </a:rPr>
              <a:t>	containers </a:t>
            </a:r>
            <a:r>
              <a:rPr lang="pt-BR" dirty="0">
                <a:effectLst/>
              </a:rPr>
              <a:t>diferentes.</a:t>
            </a:r>
          </a:p>
          <a:p>
            <a:pPr marL="0" lvl="0" indent="0" algn="just">
              <a:buNone/>
            </a:pPr>
            <a:r>
              <a:rPr lang="pt-BR" dirty="0" smtClean="0">
                <a:effectLst/>
              </a:rPr>
              <a:t>3) Agora </a:t>
            </a:r>
            <a:r>
              <a:rPr lang="pt-BR" dirty="0">
                <a:effectLst/>
              </a:rPr>
              <a:t>eu vou pegar esses container e colocar em um navio.</a:t>
            </a:r>
          </a:p>
        </p:txBody>
      </p:sp>
    </p:spTree>
    <p:extLst>
      <p:ext uri="{BB962C8B-B14F-4D97-AF65-F5344CB8AC3E}">
        <p14:creationId xmlns:p14="http://schemas.microsoft.com/office/powerpoint/2010/main" val="339043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23810" y="1201618"/>
            <a:ext cx="5387034" cy="5249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effectLst/>
              </a:rPr>
              <a:t>No mundo do Banco de Dados isso tudo tem um nome:</a:t>
            </a:r>
          </a:p>
          <a:p>
            <a:pPr marL="0" lvl="0" indent="0" algn="just">
              <a:buNone/>
            </a:pPr>
            <a:r>
              <a:rPr lang="pt-BR" dirty="0" smtClean="0">
                <a:effectLst/>
              </a:rPr>
              <a:t>1) O </a:t>
            </a:r>
            <a:r>
              <a:rPr lang="pt-BR" dirty="0">
                <a:effectLst/>
              </a:rPr>
              <a:t>navio = Banco de Dados:</a:t>
            </a:r>
          </a:p>
          <a:p>
            <a:pPr marL="0" indent="0" algn="just">
              <a:buNone/>
            </a:pPr>
            <a:r>
              <a:rPr lang="pt-BR" dirty="0" smtClean="0">
                <a:effectLst/>
              </a:rPr>
              <a:t>	Então </a:t>
            </a:r>
            <a:r>
              <a:rPr lang="pt-BR" dirty="0">
                <a:effectLst/>
              </a:rPr>
              <a:t>o Banco de Dados são coleções de </a:t>
            </a:r>
            <a:r>
              <a:rPr lang="pt-BR" dirty="0" smtClean="0">
                <a:effectLst/>
              </a:rPr>
              <a:t>	dados </a:t>
            </a:r>
            <a:r>
              <a:rPr lang="pt-BR" dirty="0">
                <a:effectLst/>
              </a:rPr>
              <a:t>que são de características </a:t>
            </a:r>
            <a:r>
              <a:rPr lang="pt-BR" dirty="0" smtClean="0">
                <a:effectLst/>
              </a:rPr>
              <a:t>	separadas</a:t>
            </a:r>
            <a:r>
              <a:rPr lang="pt-BR" dirty="0">
                <a:effectLst/>
              </a:rPr>
              <a:t>, </a:t>
            </a:r>
            <a:r>
              <a:rPr lang="pt-BR" dirty="0" smtClean="0">
                <a:effectLst/>
              </a:rPr>
              <a:t>	mas </a:t>
            </a:r>
            <a:r>
              <a:rPr lang="pt-BR" dirty="0">
                <a:effectLst/>
              </a:rPr>
              <a:t>que estão organizados </a:t>
            </a:r>
            <a:r>
              <a:rPr lang="pt-BR" dirty="0" smtClean="0">
                <a:effectLst/>
              </a:rPr>
              <a:t>	em </a:t>
            </a:r>
            <a:r>
              <a:rPr lang="pt-BR" u="sng" dirty="0">
                <a:effectLst/>
              </a:rPr>
              <a:t>locais </a:t>
            </a:r>
            <a:r>
              <a:rPr lang="pt-BR" dirty="0" smtClean="0">
                <a:effectLst/>
              </a:rPr>
              <a:t>	</a:t>
            </a:r>
            <a:r>
              <a:rPr lang="pt-BR" u="sng" dirty="0" smtClean="0">
                <a:effectLst/>
              </a:rPr>
              <a:t>específicos</a:t>
            </a:r>
            <a:r>
              <a:rPr lang="pt-BR" dirty="0" smtClean="0">
                <a:effectLst/>
              </a:rPr>
              <a:t> </a:t>
            </a:r>
            <a:r>
              <a:rPr lang="pt-BR" dirty="0">
                <a:effectLst/>
              </a:rPr>
              <a:t>(container). </a:t>
            </a:r>
          </a:p>
          <a:p>
            <a:pPr marL="0" lvl="0" indent="0" algn="just">
              <a:buNone/>
            </a:pPr>
            <a:r>
              <a:rPr lang="pt-BR" dirty="0" smtClean="0">
                <a:effectLst/>
              </a:rPr>
              <a:t>2) Locais </a:t>
            </a:r>
            <a:r>
              <a:rPr lang="pt-BR" dirty="0">
                <a:effectLst/>
              </a:rPr>
              <a:t>específicos = Tabelas</a:t>
            </a:r>
            <a:r>
              <a:rPr lang="en-US" dirty="0">
                <a:effectLst/>
              </a:rPr>
              <a:t>:</a:t>
            </a:r>
            <a:endParaRPr lang="pt-BR" dirty="0">
              <a:effectLst/>
            </a:endParaRPr>
          </a:p>
          <a:p>
            <a:pPr marL="0" indent="0" algn="just">
              <a:buNone/>
            </a:pPr>
            <a:r>
              <a:rPr lang="pt-BR" dirty="0" smtClean="0">
                <a:effectLst/>
              </a:rPr>
              <a:t>	Tabelas </a:t>
            </a:r>
            <a:r>
              <a:rPr lang="pt-BR" dirty="0">
                <a:effectLst/>
              </a:rPr>
              <a:t>guardam dados de coisas que têm </a:t>
            </a:r>
            <a:r>
              <a:rPr lang="pt-BR" dirty="0" smtClean="0">
                <a:effectLst/>
              </a:rPr>
              <a:t>	características </a:t>
            </a:r>
            <a:r>
              <a:rPr lang="pt-BR" dirty="0">
                <a:effectLst/>
              </a:rPr>
              <a:t>semelhantes. E se você </a:t>
            </a:r>
            <a:r>
              <a:rPr lang="pt-BR" dirty="0" smtClean="0">
                <a:effectLst/>
              </a:rPr>
              <a:t>	quiser</a:t>
            </a:r>
            <a:r>
              <a:rPr lang="pt-BR" dirty="0">
                <a:effectLst/>
              </a:rPr>
              <a:t>, </a:t>
            </a:r>
            <a:r>
              <a:rPr lang="pt-BR" dirty="0" smtClean="0">
                <a:effectLst/>
              </a:rPr>
              <a:t>	você </a:t>
            </a:r>
            <a:r>
              <a:rPr lang="pt-BR" dirty="0">
                <a:effectLst/>
              </a:rPr>
              <a:t>pode ter várias tabelas </a:t>
            </a:r>
            <a:r>
              <a:rPr lang="pt-BR" dirty="0" smtClean="0">
                <a:effectLst/>
              </a:rPr>
              <a:t>	dentro </a:t>
            </a:r>
            <a:r>
              <a:rPr lang="pt-BR" dirty="0">
                <a:effectLst/>
              </a:rPr>
              <a:t>de um </a:t>
            </a:r>
            <a:r>
              <a:rPr lang="pt-BR" dirty="0" smtClean="0">
                <a:effectLst/>
              </a:rPr>
              <a:t>	Banco </a:t>
            </a:r>
            <a:r>
              <a:rPr lang="pt-BR" dirty="0">
                <a:effectLst/>
              </a:rPr>
              <a:t>de Dados. E os </a:t>
            </a:r>
            <a:r>
              <a:rPr lang="pt-BR" dirty="0" smtClean="0">
                <a:effectLst/>
              </a:rPr>
              <a:t>	dados 	dentro </a:t>
            </a:r>
            <a:r>
              <a:rPr lang="pt-BR" dirty="0">
                <a:effectLst/>
              </a:rPr>
              <a:t>das </a:t>
            </a:r>
            <a:r>
              <a:rPr lang="pt-BR" dirty="0" smtClean="0">
                <a:effectLst/>
              </a:rPr>
              <a:t>	tabelas </a:t>
            </a:r>
            <a:r>
              <a:rPr lang="pt-BR" dirty="0">
                <a:effectLst/>
              </a:rPr>
              <a:t>também têm um </a:t>
            </a:r>
            <a:r>
              <a:rPr lang="pt-BR" dirty="0" smtClean="0">
                <a:effectLst/>
              </a:rPr>
              <a:t>	nome 	específico</a:t>
            </a:r>
            <a:r>
              <a:rPr lang="pt-BR" dirty="0">
                <a:effectLst/>
              </a:rPr>
              <a:t>.</a:t>
            </a:r>
          </a:p>
          <a:p>
            <a:pPr marL="0" lvl="0" indent="0" algn="just">
              <a:buNone/>
            </a:pPr>
            <a:r>
              <a:rPr lang="pt-BR" dirty="0" smtClean="0">
                <a:effectLst/>
              </a:rPr>
              <a:t>3) Dados </a:t>
            </a:r>
            <a:r>
              <a:rPr lang="pt-BR" dirty="0">
                <a:effectLst/>
              </a:rPr>
              <a:t>das tabelas = registros</a:t>
            </a:r>
            <a:r>
              <a:rPr lang="en-US" dirty="0">
                <a:effectLst/>
              </a:rPr>
              <a:t>:</a:t>
            </a:r>
            <a:endParaRPr lang="pt-BR" dirty="0">
              <a:effectLst/>
            </a:endParaRPr>
          </a:p>
          <a:p>
            <a:pPr marL="0" indent="0" algn="just">
              <a:buNone/>
            </a:pPr>
            <a:r>
              <a:rPr lang="pt-BR" dirty="0" smtClean="0">
                <a:effectLst/>
              </a:rPr>
              <a:t>	Aonde </a:t>
            </a:r>
            <a:r>
              <a:rPr lang="pt-BR" dirty="0">
                <a:effectLst/>
              </a:rPr>
              <a:t>ficam cada “coisa” dentro </a:t>
            </a:r>
            <a:r>
              <a:rPr lang="pt-BR" dirty="0" smtClean="0">
                <a:effectLst/>
              </a:rPr>
              <a:t>	daquela 	tabela</a:t>
            </a:r>
            <a:r>
              <a:rPr lang="pt-BR" dirty="0">
                <a:effectLst/>
              </a:rPr>
              <a:t>. “coisa” pode ser 	</a:t>
            </a:r>
            <a:r>
              <a:rPr lang="pt-BR" dirty="0" smtClean="0">
                <a:effectLst/>
              </a:rPr>
              <a:t>pessoas</a:t>
            </a:r>
            <a:r>
              <a:rPr lang="pt-BR" dirty="0">
                <a:effectLst/>
              </a:rPr>
              <a:t>, ou jogo, </a:t>
            </a:r>
            <a:r>
              <a:rPr lang="pt-BR" dirty="0" smtClean="0">
                <a:effectLst/>
              </a:rPr>
              <a:t>	ou 	whatever </a:t>
            </a:r>
            <a:r>
              <a:rPr lang="pt-BR" dirty="0">
                <a:effectLst/>
              </a:rPr>
              <a:t>you want.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889798" y="2036907"/>
            <a:ext cx="6122093" cy="3116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31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5374" y="1276435"/>
            <a:ext cx="7057892" cy="12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Então, pra começar, a primeira coisa que eu tenho que criar é o meu banco de dados.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como se cria um Bando de Dados usando o MySQL?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Muito simple!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374" y="2594572"/>
            <a:ext cx="483908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fosse em português, como seria um comando?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887086" y="3140614"/>
            <a:ext cx="5418917" cy="9725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365374" y="4270463"/>
            <a:ext cx="228774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Então em inglês será...</a:t>
            </a: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2887086" y="5032721"/>
            <a:ext cx="5418917" cy="877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0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9" y="1106287"/>
            <a:ext cx="2383184" cy="838891"/>
          </a:xfrm>
        </p:spPr>
        <p:txBody>
          <a:bodyPr>
            <a:normAutofit/>
          </a:bodyPr>
          <a:lstStyle/>
          <a:p>
            <a:pPr algn="just"/>
            <a:r>
              <a:rPr lang="pt-BR" sz="1800" dirty="0" smtClean="0">
                <a:effectLst/>
              </a:rPr>
              <a:t>1) Primeiro passo:</a:t>
            </a:r>
            <a:endParaRPr lang="pt-BR" sz="1800" dirty="0">
              <a:effectLst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338946" y="1363285"/>
            <a:ext cx="7542414" cy="4813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681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9" y="1106287"/>
            <a:ext cx="2557750" cy="838891"/>
          </a:xfrm>
        </p:spPr>
        <p:txBody>
          <a:bodyPr>
            <a:normAutofit/>
          </a:bodyPr>
          <a:lstStyle/>
          <a:p>
            <a:pPr algn="just"/>
            <a:r>
              <a:rPr lang="pt-BR" sz="1800" dirty="0">
                <a:effectLst/>
              </a:rPr>
              <a:t>2</a:t>
            </a:r>
            <a:r>
              <a:rPr lang="pt-BR" sz="1800" dirty="0" smtClean="0">
                <a:effectLst/>
              </a:rPr>
              <a:t>) Segundo passo:</a:t>
            </a:r>
            <a:endParaRPr lang="pt-BR" sz="1800" dirty="0">
              <a:effectLst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336666" y="1363285"/>
            <a:ext cx="7544694" cy="4813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912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9" y="1106287"/>
            <a:ext cx="2383184" cy="838891"/>
          </a:xfrm>
        </p:spPr>
        <p:txBody>
          <a:bodyPr>
            <a:normAutofit/>
          </a:bodyPr>
          <a:lstStyle/>
          <a:p>
            <a:pPr algn="just"/>
            <a:r>
              <a:rPr lang="pt-BR" sz="1800" dirty="0" smtClean="0">
                <a:effectLst/>
              </a:rPr>
              <a:t>3) Terceiro passo:</a:t>
            </a:r>
            <a:endParaRPr lang="pt-BR" sz="1800" dirty="0">
              <a:effectLst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338946" y="1363285"/>
            <a:ext cx="7542414" cy="4813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904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9" y="1106287"/>
            <a:ext cx="2383184" cy="838891"/>
          </a:xfrm>
        </p:spPr>
        <p:txBody>
          <a:bodyPr>
            <a:normAutofit/>
          </a:bodyPr>
          <a:lstStyle/>
          <a:p>
            <a:pPr algn="just"/>
            <a:r>
              <a:rPr lang="pt-BR" sz="1800" dirty="0">
                <a:effectLst/>
              </a:rPr>
              <a:t>4</a:t>
            </a:r>
            <a:r>
              <a:rPr lang="pt-BR" sz="1800" dirty="0" smtClean="0">
                <a:effectLst/>
              </a:rPr>
              <a:t>) Quarto passo:</a:t>
            </a:r>
            <a:endParaRPr lang="pt-BR" sz="1800" dirty="0">
              <a:effectLst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338946" y="1363285"/>
            <a:ext cx="7542414" cy="4813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75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9" y="1106287"/>
            <a:ext cx="2383184" cy="838891"/>
          </a:xfrm>
        </p:spPr>
        <p:txBody>
          <a:bodyPr>
            <a:normAutofit/>
          </a:bodyPr>
          <a:lstStyle/>
          <a:p>
            <a:pPr algn="just"/>
            <a:r>
              <a:rPr lang="pt-BR" sz="1800" dirty="0">
                <a:effectLst/>
              </a:rPr>
              <a:t>5</a:t>
            </a:r>
            <a:r>
              <a:rPr lang="pt-BR" sz="1800" dirty="0" smtClean="0">
                <a:effectLst/>
              </a:rPr>
              <a:t>) Quinto passo:</a:t>
            </a:r>
            <a:endParaRPr lang="pt-BR" sz="1800" dirty="0">
              <a:effectLst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338946" y="1363285"/>
            <a:ext cx="7542414" cy="4813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632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3" name="Rectangle 2"/>
          <p:cNvSpPr/>
          <p:nvPr/>
        </p:nvSpPr>
        <p:spPr>
          <a:xfrm>
            <a:off x="196735" y="1295265"/>
            <a:ext cx="6096000" cy="157414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algn="just"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Beleza, agora a gente já criou o nosso Banco de Dados! </a:t>
            </a:r>
          </a:p>
          <a:p>
            <a:pPr marL="457200" algn="ctr">
              <a:lnSpc>
                <a:spcPct val="107000"/>
              </a:lnSpc>
              <a:spcAft>
                <a:spcPts val="0"/>
              </a:spcAft>
            </a:pPr>
            <a:r>
              <a:rPr lang="pt-BR" strike="sngStrik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nosso “Navio</a:t>
            </a:r>
            <a:r>
              <a:rPr lang="pt-BR" strike="sngStrik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Então o nosso próximo passo vai ser criar as tabelas! </a:t>
            </a:r>
          </a:p>
          <a:p>
            <a:pPr marL="457200" algn="just"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pt-BR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RELEMBRANDO O QUE A GENTE SABE SORBE AS TABELAS: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750137" y="3148589"/>
            <a:ext cx="6024736" cy="26287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433661" y="1314052"/>
            <a:ext cx="6096000" cy="7682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pt-BR" u="sng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Resumo:</a:t>
            </a:r>
            <a:endParaRPr lang="pt-BR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pt-BR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(Campos) </a:t>
            </a:r>
            <a:r>
              <a:rPr lang="pt-BR" sz="1600" smtClean="0"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⊂</a:t>
            </a:r>
            <a:r>
              <a:rPr lang="pt-BR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(Registros) </a:t>
            </a:r>
            <a:r>
              <a:rPr lang="pt-BR" sz="1600" smtClean="0"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⊂</a:t>
            </a:r>
            <a:r>
              <a:rPr lang="pt-BR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(Tabelas) </a:t>
            </a:r>
            <a:r>
              <a:rPr lang="pt-BR" sz="1600" smtClean="0"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⊂</a:t>
            </a:r>
            <a:r>
              <a:rPr lang="pt-BR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(Banco de Dados)</a:t>
            </a:r>
            <a:endParaRPr lang="pt-BR" dirty="0"/>
          </a:p>
        </p:txBody>
      </p:sp>
      <p:sp>
        <p:nvSpPr>
          <p:cNvPr id="9" name="Rectangle 8"/>
          <p:cNvSpPr/>
          <p:nvPr/>
        </p:nvSpPr>
        <p:spPr>
          <a:xfrm>
            <a:off x="7041875" y="2157100"/>
            <a:ext cx="4879571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Então agora, vamos criar a nossa tabela: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fosse em português, como seria um comando?</a:t>
            </a:r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7888387" y="3019513"/>
            <a:ext cx="3186546" cy="673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7041875" y="3849794"/>
            <a:ext cx="228774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Então em inglês será...</a:t>
            </a:r>
          </a:p>
        </p:txBody>
      </p: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7963202" y="4470202"/>
            <a:ext cx="3186546" cy="673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889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8" y="1106287"/>
            <a:ext cx="4569431" cy="838891"/>
          </a:xfrm>
        </p:spPr>
        <p:txBody>
          <a:bodyPr>
            <a:normAutofit/>
          </a:bodyPr>
          <a:lstStyle/>
          <a:p>
            <a:pPr algn="just"/>
            <a:r>
              <a:rPr lang="pt-BR" sz="2000" u="sng" dirty="0" smtClean="0">
                <a:effectLst/>
              </a:rPr>
              <a:t>SQL</a:t>
            </a:r>
            <a:endParaRPr lang="pt-BR" sz="1800" dirty="0">
              <a:effectLst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9646" y="1664972"/>
            <a:ext cx="10100350" cy="1616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 i="1" dirty="0">
                <a:effectLst/>
              </a:rPr>
              <a:t>SQL</a:t>
            </a:r>
            <a:r>
              <a:rPr lang="pt-BR" sz="1600" i="1" dirty="0">
                <a:effectLst/>
              </a:rPr>
              <a:t> = </a:t>
            </a:r>
            <a:r>
              <a:rPr lang="pt-BR" sz="1600" b="1" i="1" dirty="0">
                <a:effectLst/>
              </a:rPr>
              <a:t>S</a:t>
            </a:r>
            <a:r>
              <a:rPr lang="pt-BR" sz="1600" i="1" dirty="0">
                <a:effectLst/>
              </a:rPr>
              <a:t>tructure </a:t>
            </a:r>
            <a:r>
              <a:rPr lang="pt-BR" sz="1600" b="1" i="1" dirty="0">
                <a:effectLst/>
              </a:rPr>
              <a:t>Q</a:t>
            </a:r>
            <a:r>
              <a:rPr lang="pt-BR" sz="1600" i="1" dirty="0">
                <a:effectLst/>
              </a:rPr>
              <a:t>uery </a:t>
            </a:r>
            <a:r>
              <a:rPr lang="pt-BR" sz="1600" b="1" i="1" dirty="0" smtClean="0">
                <a:effectLst/>
              </a:rPr>
              <a:t>L</a:t>
            </a:r>
            <a:r>
              <a:rPr lang="pt-BR" sz="1600" i="1" dirty="0" smtClean="0">
                <a:effectLst/>
              </a:rPr>
              <a:t>anguage</a:t>
            </a:r>
          </a:p>
          <a:p>
            <a:pPr marL="0" indent="0" algn="just">
              <a:buNone/>
            </a:pPr>
            <a:r>
              <a:rPr lang="pt-BR" sz="1600" dirty="0">
                <a:effectLst/>
              </a:rPr>
              <a:t>O SQL é uma linguagem de </a:t>
            </a:r>
            <a:r>
              <a:rPr lang="pt-BR" sz="1600" b="1" dirty="0">
                <a:effectLst/>
              </a:rPr>
              <a:t>Consulta Estruturada </a:t>
            </a:r>
            <a:r>
              <a:rPr lang="pt-BR" sz="1600" dirty="0">
                <a:effectLst/>
              </a:rPr>
              <a:t>que surgiu dentro dos laborátorios de pesquisa da IBM na década de 70.</a:t>
            </a:r>
          </a:p>
          <a:p>
            <a:pPr marL="0" indent="0" algn="just">
              <a:buNone/>
            </a:pPr>
            <a:endParaRPr lang="pt-BR" sz="1600" dirty="0">
              <a:effectLst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816465" y="2835798"/>
            <a:ext cx="3482109" cy="20085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09646" y="4768391"/>
            <a:ext cx="10100350" cy="1616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600" dirty="0">
                <a:effectLst/>
              </a:rPr>
              <a:t>A linguagem SQL foi declarada um padrão pelo ANSI (American National Standarts Institute) e pela ISO (International Organization for Standardizion) com diversos </a:t>
            </a:r>
            <a:r>
              <a:rPr lang="pt-BR" sz="1600" b="1" dirty="0">
                <a:effectLst/>
              </a:rPr>
              <a:t>comandos padrões</a:t>
            </a:r>
            <a:r>
              <a:rPr lang="pt-BR" sz="1600" dirty="0">
                <a:effectLst/>
              </a:rPr>
              <a:t> lançados desde seu desenvolvimento.</a:t>
            </a:r>
          </a:p>
        </p:txBody>
      </p:sp>
    </p:spTree>
    <p:extLst>
      <p:ext uri="{BB962C8B-B14F-4D97-AF65-F5344CB8AC3E}">
        <p14:creationId xmlns:p14="http://schemas.microsoft.com/office/powerpoint/2010/main" val="138957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9" y="1106287"/>
            <a:ext cx="2383184" cy="838891"/>
          </a:xfrm>
        </p:spPr>
        <p:txBody>
          <a:bodyPr>
            <a:normAutofit/>
          </a:bodyPr>
          <a:lstStyle/>
          <a:p>
            <a:pPr algn="just"/>
            <a:r>
              <a:rPr lang="pt-BR" sz="1800" dirty="0" smtClean="0">
                <a:effectLst/>
              </a:rPr>
              <a:t>1) Primeiro passo:</a:t>
            </a:r>
            <a:endParaRPr lang="pt-BR" sz="1800" dirty="0">
              <a:effectLst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338946" y="1363285"/>
            <a:ext cx="7542414" cy="4813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9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9" y="1106287"/>
            <a:ext cx="2574376" cy="838891"/>
          </a:xfrm>
        </p:spPr>
        <p:txBody>
          <a:bodyPr>
            <a:normAutofit/>
          </a:bodyPr>
          <a:lstStyle/>
          <a:p>
            <a:pPr algn="just"/>
            <a:r>
              <a:rPr lang="pt-BR" sz="1800" dirty="0" smtClean="0">
                <a:effectLst/>
              </a:rPr>
              <a:t>2) Segundo passo:</a:t>
            </a:r>
            <a:endParaRPr lang="pt-BR" sz="1800" dirty="0"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6518" y="1761602"/>
            <a:ext cx="23083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Observe que o último campo, não precisa de vírgula!</a:t>
            </a:r>
            <a:endParaRPr lang="pt-BR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338946" y="1366017"/>
            <a:ext cx="7542414" cy="48103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846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6518" y="1106287"/>
            <a:ext cx="10316481" cy="12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effectLst/>
              </a:rPr>
              <a:t>Agora eu preciso informar ao programa qual é o tipo de cada um desses campos!</a:t>
            </a:r>
          </a:p>
          <a:p>
            <a:pPr marL="0" indent="0" algn="just">
              <a:buNone/>
            </a:pPr>
            <a:r>
              <a:rPr lang="pt-BR" dirty="0">
                <a:effectLst/>
              </a:rPr>
              <a:t>O tipo é o que nós chamamos de </a:t>
            </a:r>
            <a:r>
              <a:rPr lang="pt-BR" b="1" u="sng" dirty="0">
                <a:effectLst/>
              </a:rPr>
              <a:t>tipos primitivos</a:t>
            </a:r>
            <a:r>
              <a:rPr lang="pt-BR" dirty="0">
                <a:effectLst/>
              </a:rPr>
              <a:t>.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26518" y="2289380"/>
            <a:ext cx="10316481" cy="1792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effectLst/>
              </a:rPr>
              <a:t>Cada linguagem de programação tem a usar. Para SQL não seria diferente.</a:t>
            </a:r>
          </a:p>
          <a:p>
            <a:pPr marL="0" indent="0" algn="ctr">
              <a:buNone/>
            </a:pPr>
            <a:r>
              <a:rPr lang="pt-BR" strike="sngStrike" dirty="0">
                <a:effectLst/>
              </a:rPr>
              <a:t>(Teoria de simulacros e simulações)</a:t>
            </a:r>
            <a:endParaRPr lang="pt-BR" dirty="0">
              <a:effectLst/>
            </a:endParaRPr>
          </a:p>
          <a:p>
            <a:pPr marL="0" indent="0" algn="just">
              <a:buNone/>
            </a:pPr>
            <a:r>
              <a:rPr lang="pt-BR" dirty="0">
                <a:effectLst/>
              </a:rPr>
              <a:t>Em SQL são quatro famílias de tipos primitivos: </a:t>
            </a:r>
            <a:r>
              <a:rPr lang="pt-BR" b="1" dirty="0">
                <a:effectLst/>
              </a:rPr>
              <a:t>Numérico, Data/Tempo, Literal e Espaciais.</a:t>
            </a:r>
            <a:endParaRPr lang="pt-BR" dirty="0">
              <a:effectLst/>
            </a:endParaRPr>
          </a:p>
          <a:p>
            <a:pPr marL="0" indent="0" algn="just">
              <a:buNone/>
            </a:pPr>
            <a:r>
              <a:rPr lang="pt-BR" dirty="0">
                <a:effectLst/>
              </a:rPr>
              <a:t>E cada família tem sua </a:t>
            </a:r>
            <a:r>
              <a:rPr lang="pt-BR" b="1" dirty="0">
                <a:effectLst/>
              </a:rPr>
              <a:t>subdivisão</a:t>
            </a:r>
            <a:r>
              <a:rPr lang="pt-BR" dirty="0">
                <a:effectLst/>
              </a:rPr>
              <a:t> e os seus </a:t>
            </a:r>
            <a:r>
              <a:rPr lang="pt-BR" b="1" dirty="0">
                <a:effectLst/>
              </a:rPr>
              <a:t>subtipos</a:t>
            </a:r>
            <a:r>
              <a:rPr lang="pt-BR" dirty="0">
                <a:effectLst/>
              </a:rPr>
              <a:t> ainda.</a:t>
            </a: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55" y="4139738"/>
            <a:ext cx="7143406" cy="2086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10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874750" y="1480819"/>
            <a:ext cx="8067272" cy="44960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8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77274" y="1501486"/>
            <a:ext cx="7673802" cy="4400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086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17716" y="1496291"/>
            <a:ext cx="8556568" cy="38654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99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651462" y="1753984"/>
            <a:ext cx="8889076" cy="3350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590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9" y="1106287"/>
            <a:ext cx="2383184" cy="838891"/>
          </a:xfrm>
        </p:spPr>
        <p:txBody>
          <a:bodyPr>
            <a:normAutofit/>
          </a:bodyPr>
          <a:lstStyle/>
          <a:p>
            <a:pPr algn="just"/>
            <a:r>
              <a:rPr lang="pt-BR" sz="1800" dirty="0">
                <a:effectLst/>
              </a:rPr>
              <a:t>3</a:t>
            </a:r>
            <a:r>
              <a:rPr lang="pt-BR" sz="1800" dirty="0" smtClean="0">
                <a:effectLst/>
              </a:rPr>
              <a:t>) Terceiro passo:</a:t>
            </a:r>
            <a:endParaRPr lang="pt-BR" sz="1800" dirty="0">
              <a:effectLst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338946" y="1363285"/>
            <a:ext cx="7542414" cy="4813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124691" y="1855864"/>
            <a:ext cx="3075709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[Pergunta]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Quantos comandos existem na tela?</a:t>
            </a:r>
          </a:p>
        </p:txBody>
      </p:sp>
    </p:spTree>
    <p:extLst>
      <p:ext uri="{BB962C8B-B14F-4D97-AF65-F5344CB8AC3E}">
        <p14:creationId xmlns:p14="http://schemas.microsoft.com/office/powerpoint/2010/main" val="356003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9" y="1106287"/>
            <a:ext cx="2383184" cy="838891"/>
          </a:xfrm>
        </p:spPr>
        <p:txBody>
          <a:bodyPr>
            <a:normAutofit/>
          </a:bodyPr>
          <a:lstStyle/>
          <a:p>
            <a:pPr algn="just"/>
            <a:r>
              <a:rPr lang="pt-BR" sz="1800" dirty="0" smtClean="0">
                <a:effectLst/>
              </a:rPr>
              <a:t>4) quarto passo:</a:t>
            </a:r>
            <a:endParaRPr lang="pt-BR" sz="1800" dirty="0">
              <a:effectLst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919681" y="1197137"/>
            <a:ext cx="7352376" cy="50904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-385157" y="2041962"/>
            <a:ext cx="4097019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Execute o comando! (Ctrl + Enter)</a:t>
            </a:r>
          </a:p>
          <a:p>
            <a:pPr marL="457200" algn="just"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Deu ERRO!? Calma...</a:t>
            </a:r>
          </a:p>
          <a:p>
            <a:pPr marL="457200" algn="just"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Primeiro selecione o schema “aula” ou então digite:</a:t>
            </a: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817361" y="3742362"/>
            <a:ext cx="2341476" cy="809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-385157" y="4764194"/>
            <a:ext cx="409701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Depois execute o código novamente.</a:t>
            </a:r>
          </a:p>
        </p:txBody>
      </p:sp>
    </p:spTree>
    <p:extLst>
      <p:ext uri="{BB962C8B-B14F-4D97-AF65-F5344CB8AC3E}">
        <p14:creationId xmlns:p14="http://schemas.microsoft.com/office/powerpoint/2010/main" val="378202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4181" y="1239375"/>
            <a:ext cx="3657986" cy="1952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600" dirty="0">
                <a:effectLst/>
              </a:rPr>
              <a:t>Você quer ver como funciona, mais ou menos, a estrutura interna de uma tabela?</a:t>
            </a:r>
            <a:endParaRPr lang="pt-BR" sz="1200" dirty="0">
              <a:effectLst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746423" y="2875077"/>
            <a:ext cx="2463628" cy="6340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4046218" y="1404158"/>
            <a:ext cx="7574974" cy="5146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00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6518" y="3396181"/>
            <a:ext cx="7224147" cy="3087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effectLst/>
              </a:rPr>
              <a:t>O conceito de SQL basicamente está divido em duas partes:</a:t>
            </a:r>
          </a:p>
          <a:p>
            <a:pPr marL="457200" lvl="0" indent="-457200" algn="just">
              <a:buFont typeface="+mj-lt"/>
              <a:buAutoNum type="arabicParenR"/>
            </a:pPr>
            <a:r>
              <a:rPr lang="pt-BR" dirty="0">
                <a:effectLst/>
              </a:rPr>
              <a:t>Comandos que </a:t>
            </a:r>
            <a:r>
              <a:rPr lang="pt-BR" b="1" dirty="0">
                <a:effectLst/>
              </a:rPr>
              <a:t>definem</a:t>
            </a:r>
            <a:r>
              <a:rPr lang="pt-BR" dirty="0">
                <a:effectLst/>
              </a:rPr>
              <a:t> e </a:t>
            </a:r>
            <a:r>
              <a:rPr lang="pt-BR" b="1" dirty="0">
                <a:effectLst/>
              </a:rPr>
              <a:t>manipulam</a:t>
            </a:r>
            <a:r>
              <a:rPr lang="pt-BR" dirty="0">
                <a:effectLst/>
              </a:rPr>
              <a:t> a </a:t>
            </a:r>
            <a:r>
              <a:rPr lang="pt-BR" b="1" dirty="0">
                <a:effectLst/>
              </a:rPr>
              <a:t>estrutura</a:t>
            </a:r>
            <a:r>
              <a:rPr lang="pt-BR" dirty="0">
                <a:effectLst/>
              </a:rPr>
              <a:t> </a:t>
            </a:r>
            <a:r>
              <a:rPr lang="pt-BR" b="1" dirty="0">
                <a:effectLst/>
              </a:rPr>
              <a:t>de</a:t>
            </a:r>
            <a:r>
              <a:rPr lang="pt-BR" dirty="0">
                <a:effectLst/>
              </a:rPr>
              <a:t> </a:t>
            </a:r>
            <a:r>
              <a:rPr lang="pt-BR" b="1" dirty="0">
                <a:effectLst/>
              </a:rPr>
              <a:t>armazenamento</a:t>
            </a:r>
            <a:r>
              <a:rPr lang="pt-BR" dirty="0">
                <a:effectLst/>
              </a:rPr>
              <a:t> e </a:t>
            </a:r>
            <a:r>
              <a:rPr lang="pt-BR" b="1" dirty="0">
                <a:effectLst/>
              </a:rPr>
              <a:t>procedimentos</a:t>
            </a:r>
            <a:r>
              <a:rPr lang="pt-BR" dirty="0">
                <a:effectLst/>
              </a:rPr>
              <a:t>;</a:t>
            </a:r>
          </a:p>
          <a:p>
            <a:pPr marL="457200" lvl="0" indent="-457200" algn="just">
              <a:buFont typeface="+mj-lt"/>
              <a:buAutoNum type="arabicParenR"/>
            </a:pPr>
            <a:r>
              <a:rPr lang="pt-BR" dirty="0">
                <a:effectLst/>
              </a:rPr>
              <a:t>Comandos que </a:t>
            </a:r>
            <a:r>
              <a:rPr lang="pt-BR" b="1" dirty="0">
                <a:effectLst/>
              </a:rPr>
              <a:t>manipulam dados</a:t>
            </a:r>
            <a:r>
              <a:rPr lang="pt-BR" dirty="0">
                <a:effectLst/>
              </a:rPr>
              <a:t>.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169419" y="1472450"/>
            <a:ext cx="3208915" cy="20022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660864" y="1472450"/>
            <a:ext cx="1883093" cy="20022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030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62159" y="1106287"/>
            <a:ext cx="8454430" cy="12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effectLst/>
              </a:rPr>
              <a:t>Agora façamos tudo isso atravéz do </a:t>
            </a:r>
            <a:r>
              <a:rPr lang="pt-BR" b="1" u="sng" dirty="0">
                <a:effectLst/>
              </a:rPr>
              <a:t>prompt</a:t>
            </a:r>
            <a:r>
              <a:rPr lang="pt-BR" dirty="0">
                <a:effectLst/>
              </a:rPr>
              <a:t> de comandos:</a:t>
            </a:r>
            <a:endParaRPr lang="pt-BR" sz="1600" dirty="0">
              <a:effectLst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470" y="2194560"/>
            <a:ext cx="2983652" cy="37157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9" y="1106287"/>
            <a:ext cx="2574376" cy="838891"/>
          </a:xfrm>
        </p:spPr>
        <p:txBody>
          <a:bodyPr>
            <a:normAutofit/>
          </a:bodyPr>
          <a:lstStyle/>
          <a:p>
            <a:pPr algn="just"/>
            <a:r>
              <a:rPr lang="pt-BR" sz="1800" dirty="0">
                <a:effectLst/>
              </a:rPr>
              <a:t>1</a:t>
            </a:r>
            <a:r>
              <a:rPr lang="pt-BR" sz="1800" dirty="0" smtClean="0">
                <a:effectLst/>
              </a:rPr>
              <a:t>) primeiro passo:</a:t>
            </a:r>
            <a:endParaRPr lang="pt-BR" sz="1800" dirty="0">
              <a:effectLst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338946" y="1366017"/>
            <a:ext cx="7542414" cy="48103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1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9" y="1106287"/>
            <a:ext cx="2574376" cy="838891"/>
          </a:xfrm>
        </p:spPr>
        <p:txBody>
          <a:bodyPr>
            <a:normAutofit/>
          </a:bodyPr>
          <a:lstStyle/>
          <a:p>
            <a:pPr algn="just"/>
            <a:r>
              <a:rPr lang="pt-BR" sz="1800" dirty="0" smtClean="0">
                <a:effectLst/>
              </a:rPr>
              <a:t>2) Segundo passo:</a:t>
            </a:r>
            <a:endParaRPr lang="pt-BR" sz="1800" dirty="0">
              <a:effectLst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338946" y="1366017"/>
            <a:ext cx="7542414" cy="48103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915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9" y="1106287"/>
            <a:ext cx="2574376" cy="838891"/>
          </a:xfrm>
        </p:spPr>
        <p:txBody>
          <a:bodyPr>
            <a:normAutofit/>
          </a:bodyPr>
          <a:lstStyle/>
          <a:p>
            <a:pPr algn="just"/>
            <a:r>
              <a:rPr lang="pt-BR" sz="1800" dirty="0">
                <a:effectLst/>
              </a:rPr>
              <a:t>3</a:t>
            </a:r>
            <a:r>
              <a:rPr lang="pt-BR" sz="1800" dirty="0" smtClean="0">
                <a:effectLst/>
              </a:rPr>
              <a:t>) terceiro passo:</a:t>
            </a:r>
            <a:endParaRPr lang="pt-BR" sz="1800" dirty="0">
              <a:effectLst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338946" y="1366017"/>
            <a:ext cx="7542414" cy="48103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024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9" y="1106287"/>
            <a:ext cx="2574376" cy="838891"/>
          </a:xfrm>
        </p:spPr>
        <p:txBody>
          <a:bodyPr>
            <a:normAutofit/>
          </a:bodyPr>
          <a:lstStyle/>
          <a:p>
            <a:pPr algn="just"/>
            <a:r>
              <a:rPr lang="pt-BR" sz="1800" dirty="0" smtClean="0">
                <a:effectLst/>
              </a:rPr>
              <a:t>4) quarto passo:</a:t>
            </a:r>
            <a:endParaRPr lang="pt-BR" sz="1800" dirty="0">
              <a:effectLst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338946" y="1366017"/>
            <a:ext cx="7542414" cy="48103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110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9" y="1106287"/>
            <a:ext cx="2574376" cy="838891"/>
          </a:xfrm>
        </p:spPr>
        <p:txBody>
          <a:bodyPr>
            <a:normAutofit/>
          </a:bodyPr>
          <a:lstStyle/>
          <a:p>
            <a:pPr algn="just"/>
            <a:r>
              <a:rPr lang="pt-BR" sz="1800" dirty="0">
                <a:effectLst/>
              </a:rPr>
              <a:t>5</a:t>
            </a:r>
            <a:r>
              <a:rPr lang="pt-BR" sz="1800" dirty="0" smtClean="0">
                <a:effectLst/>
              </a:rPr>
              <a:t>) Quinto passo:</a:t>
            </a:r>
            <a:endParaRPr lang="pt-BR" sz="1800" dirty="0">
              <a:effectLst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3338946" y="1366017"/>
            <a:ext cx="7542414" cy="48103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11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9" y="1106287"/>
            <a:ext cx="2574376" cy="838891"/>
          </a:xfrm>
        </p:spPr>
        <p:txBody>
          <a:bodyPr>
            <a:normAutofit/>
          </a:bodyPr>
          <a:lstStyle/>
          <a:p>
            <a:pPr algn="just"/>
            <a:r>
              <a:rPr lang="pt-BR" sz="1800" dirty="0">
                <a:effectLst/>
              </a:rPr>
              <a:t>6</a:t>
            </a:r>
            <a:r>
              <a:rPr lang="pt-BR" sz="1800" dirty="0" smtClean="0">
                <a:effectLst/>
              </a:rPr>
              <a:t>) Sexto passo:</a:t>
            </a:r>
            <a:endParaRPr lang="pt-BR" sz="1800" dirty="0">
              <a:effectLst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338946" y="1366017"/>
            <a:ext cx="7542414" cy="48103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1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6518" y="1301373"/>
            <a:ext cx="9011383" cy="2414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Agora, para cadastrar novos registros, a gente vai ver um outro commando que é o </a:t>
            </a:r>
            <a:r>
              <a:rPr lang="pt-BR" sz="16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 INTO</a:t>
            </a: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 próxima aula.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Porém até aqui nos temos um problema!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gente pode cadastrar duas vezes a mesma pessoa. E esse problema a gente vai aprender como resolver na próxima aula! 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Voltando um pouco pra teoria</a:t>
            </a:r>
            <a:r>
              <a:rPr lang="pt-BR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u="sng" dirty="0">
                <a:effectLst/>
              </a:rPr>
              <a:t>Estrutura de comandos</a:t>
            </a:r>
            <a:r>
              <a:rPr lang="en-US" u="sng" dirty="0">
                <a:effectLst/>
              </a:rPr>
              <a:t>:</a:t>
            </a:r>
            <a:endParaRPr lang="pt-BR" dirty="0">
              <a:effectLst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707180" y="3645532"/>
            <a:ext cx="6661264" cy="2264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350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098" y="1745674"/>
            <a:ext cx="7342910" cy="40649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34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686" y="1374428"/>
            <a:ext cx="7096500" cy="17677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972686" y="3410352"/>
            <a:ext cx="7096501" cy="29839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933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6518" y="1106287"/>
            <a:ext cx="10923310" cy="12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effectLst/>
              </a:rPr>
              <a:t>As operações básicas de Banco de Dados podem ser memorizadas como: </a:t>
            </a:r>
            <a:r>
              <a:rPr lang="pt-BR" b="1" dirty="0">
                <a:effectLst/>
              </a:rPr>
              <a:t>CRUD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985636" y="5496588"/>
            <a:ext cx="5805072" cy="599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200" u="sng" dirty="0">
                <a:effectLst/>
                <a:hlinkClick r:id="rId2"/>
              </a:rPr>
              <a:t>https://www.youtube.com/watch?v=5JbAOWJbgIA&amp;list=PLHz_AreHm4dkBs-795Dsgvau_ekxg8g1r&amp;index=3&amp;ab_channel=CursoemV%C3%ADdeo</a:t>
            </a:r>
            <a:endParaRPr lang="pt-BR" sz="1200" dirty="0">
              <a:effectLst/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2762948" y="2101013"/>
            <a:ext cx="6250449" cy="29094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762948" y="5196811"/>
            <a:ext cx="5805072" cy="599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400" dirty="0">
                <a:effectLst/>
              </a:rPr>
              <a:t>Padrões de uma Base de Dados: (minute 6:02 até 9:08</a:t>
            </a:r>
            <a:r>
              <a:rPr lang="pt-BR" sz="1400" dirty="0" smtClean="0">
                <a:effectLst/>
              </a:rPr>
              <a:t>)</a:t>
            </a:r>
            <a:r>
              <a:rPr lang="en-US" sz="1400" dirty="0" smtClean="0">
                <a:effectLst/>
              </a:rPr>
              <a:t>:</a:t>
            </a:r>
            <a:endParaRPr lang="pt-BR" sz="1400" dirty="0">
              <a:effectLst/>
            </a:endParaRPr>
          </a:p>
          <a:p>
            <a:pPr marL="0" indent="0">
              <a:buNone/>
            </a:pPr>
            <a:endParaRPr lang="pt-BR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638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908" y="1296785"/>
            <a:ext cx="7027027" cy="15627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008908" y="3050075"/>
            <a:ext cx="7027027" cy="3018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279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Obrigado pela </a:t>
            </a:r>
            <a:r>
              <a:rPr lang="en-US" dirty="0" err="1" smtClean="0"/>
              <a:t>atenção</a:t>
            </a:r>
            <a:r>
              <a:rPr lang="en-US" dirty="0" smtClean="0"/>
              <a:t>!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335" y="2111437"/>
            <a:ext cx="5352060" cy="3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4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8" y="1106287"/>
            <a:ext cx="4569431" cy="838891"/>
          </a:xfrm>
        </p:spPr>
        <p:txBody>
          <a:bodyPr>
            <a:normAutofit/>
          </a:bodyPr>
          <a:lstStyle/>
          <a:p>
            <a:pPr algn="just"/>
            <a:r>
              <a:rPr lang="pt-BR" sz="1800" u="sng" dirty="0" smtClean="0">
                <a:effectLst/>
              </a:rPr>
              <a:t>Digite aqui</a:t>
            </a:r>
            <a:endParaRPr lang="pt-BR" sz="1800" dirty="0">
              <a:effectLst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98377" y="2116021"/>
            <a:ext cx="5387034" cy="12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 smtClean="0">
                <a:effectLst/>
              </a:rPr>
              <a:t>Digite aqui</a:t>
            </a:r>
            <a:endParaRPr lang="pt-BR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3107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518" y="1106287"/>
            <a:ext cx="6098973" cy="838891"/>
          </a:xfrm>
        </p:spPr>
        <p:txBody>
          <a:bodyPr>
            <a:normAutofit/>
          </a:bodyPr>
          <a:lstStyle/>
          <a:p>
            <a:r>
              <a:rPr lang="pt-BR" sz="2000" b="1" u="sng" dirty="0">
                <a:effectLst/>
              </a:rPr>
              <a:t>Comandos SQL (Parte I):</a:t>
            </a:r>
            <a:endParaRPr lang="pt-BR" sz="2000" dirty="0">
              <a:effectLst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6518" y="1592233"/>
            <a:ext cx="9144387" cy="3087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>
                <a:effectLst/>
              </a:rPr>
              <a:t>Lembram dos padrões que a gente falou na ‘’Aula 1’’ de Banco de Dados?</a:t>
            </a:r>
          </a:p>
          <a:p>
            <a:pPr marL="457200" lvl="0" indent="-457200" algn="just">
              <a:buFont typeface="+mj-lt"/>
              <a:buAutoNum type="arabicParenR"/>
            </a:pPr>
            <a:r>
              <a:rPr lang="pt-BR" sz="1800" dirty="0">
                <a:effectLst/>
              </a:rPr>
              <a:t>Base de Dados;</a:t>
            </a:r>
          </a:p>
          <a:p>
            <a:pPr marL="457200" lvl="0" indent="-457200" algn="just">
              <a:buFont typeface="+mj-lt"/>
              <a:buAutoNum type="arabicParenR"/>
            </a:pPr>
            <a:r>
              <a:rPr lang="pt-BR" sz="1800" dirty="0">
                <a:effectLst/>
              </a:rPr>
              <a:t>Sistema Gerenciador de Banco de Dados;</a:t>
            </a:r>
          </a:p>
          <a:p>
            <a:pPr marL="457200" lvl="0" indent="-457200" algn="just">
              <a:buFont typeface="+mj-lt"/>
              <a:buAutoNum type="arabicParenR"/>
            </a:pPr>
            <a:r>
              <a:rPr lang="pt-BR" sz="1800" dirty="0">
                <a:effectLst/>
              </a:rPr>
              <a:t>Linguagem de Exploração;</a:t>
            </a:r>
          </a:p>
          <a:p>
            <a:pPr marL="457200" lvl="0" indent="-457200" algn="just">
              <a:buFont typeface="+mj-lt"/>
              <a:buAutoNum type="arabicParenR"/>
            </a:pPr>
            <a:r>
              <a:rPr lang="pt-BR" sz="1800" dirty="0">
                <a:effectLst/>
              </a:rPr>
              <a:t>Programas Adicionais.</a:t>
            </a:r>
          </a:p>
          <a:p>
            <a:pPr marL="0" indent="0" algn="just">
              <a:buNone/>
            </a:pPr>
            <a:r>
              <a:rPr lang="pt-BR" sz="1800" dirty="0">
                <a:effectLst/>
              </a:rPr>
              <a:t>Então, o MySQL tem tudo isso e muito mais.</a:t>
            </a:r>
          </a:p>
        </p:txBody>
      </p:sp>
    </p:spTree>
    <p:extLst>
      <p:ext uri="{BB962C8B-B14F-4D97-AF65-F5344CB8AC3E}">
        <p14:creationId xmlns:p14="http://schemas.microsoft.com/office/powerpoint/2010/main" val="385295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6518" y="993803"/>
            <a:ext cx="10931623" cy="12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effectLst/>
              </a:rPr>
              <a:t>Por padrão, o MySQL possui dentro dele algums </a:t>
            </a:r>
            <a:r>
              <a:rPr lang="pt-BR" b="1" dirty="0">
                <a:effectLst/>
              </a:rPr>
              <a:t>comandos padrões</a:t>
            </a:r>
            <a:r>
              <a:rPr lang="pt-BR" dirty="0">
                <a:effectLst/>
              </a:rPr>
              <a:t>, como por exemplo: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86335" y="2252749"/>
            <a:ext cx="3711345" cy="35958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721" y="2960454"/>
            <a:ext cx="6735115" cy="19243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05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6518" y="3075709"/>
            <a:ext cx="9626525" cy="2032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b="1" u="sng" dirty="0">
                <a:effectLst/>
              </a:rPr>
              <a:t>Resumo:</a:t>
            </a:r>
            <a:endParaRPr lang="pt-BR" dirty="0">
              <a:effectLst/>
            </a:endParaRPr>
          </a:p>
          <a:p>
            <a:pPr marL="0" indent="0" algn="just">
              <a:buNone/>
            </a:pPr>
            <a:r>
              <a:rPr lang="pt-BR" dirty="0">
                <a:effectLst/>
              </a:rPr>
              <a:t>Ou seja, você vai criar uma tabela, alterar esse Banco de Dados. Ou seja, qualquer comando de definição da estrutura da base de dados é mantida, dentro do MySQL, pela porção DDL.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675244" y="1355321"/>
            <a:ext cx="7842827" cy="1720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240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6518" y="286098"/>
            <a:ext cx="6234346" cy="820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6518" y="3075709"/>
            <a:ext cx="9626525" cy="2032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b="1" u="sng" dirty="0">
                <a:effectLst/>
              </a:rPr>
              <a:t>Resumo:</a:t>
            </a:r>
            <a:endParaRPr lang="pt-BR" dirty="0">
              <a:effectLst/>
            </a:endParaRPr>
          </a:p>
          <a:p>
            <a:pPr marL="0" indent="0" algn="just">
              <a:buNone/>
            </a:pPr>
            <a:r>
              <a:rPr lang="pt-BR" dirty="0">
                <a:effectLst/>
              </a:rPr>
              <a:t>Ou seja, como vai poder incluir novos dados, excluir dados, manipular dados de qualquer forma, alterar a composição dos dados e etc.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675243" y="1355321"/>
            <a:ext cx="7842827" cy="1720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722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634</TotalTime>
  <Words>1466</Words>
  <Application>Microsoft Office PowerPoint</Application>
  <PresentationFormat>Widescreen</PresentationFormat>
  <Paragraphs>186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Cambria Math</vt:lpstr>
      <vt:lpstr>Century Gothic</vt:lpstr>
      <vt:lpstr>Times New Roman</vt:lpstr>
      <vt:lpstr>Mesh</vt:lpstr>
      <vt:lpstr>PowerPoint Presentation</vt:lpstr>
      <vt:lpstr>Iniciando no Mundo do MySQL</vt:lpstr>
      <vt:lpstr>SQL</vt:lpstr>
      <vt:lpstr>PowerPoint Presentation</vt:lpstr>
      <vt:lpstr>PowerPoint Presentation</vt:lpstr>
      <vt:lpstr>Comandos SQL (Parte I):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[Exercício 1] Escreva em uma lista as seguintes características sobre 3 pessoas, preferencialmente que cada característica, entre cada uma das pessoas, seja diferente.</vt:lpstr>
      <vt:lpstr>[Exercício 1] Escreva em uma lista as seguintes características sobre 3 pessoas, preferencialmente que cada característica, entre cada uma das pessoas, seja diferente.</vt:lpstr>
      <vt:lpstr>[Exercício 1] Escreva em uma lista as seguintes características sobre 3 pessoas, preferencialmente que cada característica, entre cada uma das pessoas, seja diferente.</vt:lpstr>
      <vt:lpstr>[Exercício 1] Escreva em uma lista as seguintes características sobre 3 pessoas, preferencialmente que cada característica, entre cada uma das pessoas, seja diferente.</vt:lpstr>
      <vt:lpstr>[Exercício 1] Escreva em uma lista as seguintes características sobre 3 pessoas, preferencialmente que cada característica, entre cada uma das pessoas, seja diferente.</vt:lpstr>
      <vt:lpstr>[Exercício 1] Escreva em uma lista as seguintes características sobre 3 pessoas, preferencialmente que cada característica, entre cada uma das pessoas, seja diferente.</vt:lpstr>
      <vt:lpstr>PowerPoint Presentation</vt:lpstr>
      <vt:lpstr>Tentando Explicar uma ideia muito louca:</vt:lpstr>
      <vt:lpstr>PowerPoint Presentation</vt:lpstr>
      <vt:lpstr>PowerPoint Presentation</vt:lpstr>
      <vt:lpstr>1) Primeiro passo:</vt:lpstr>
      <vt:lpstr>2) Segundo passo:</vt:lpstr>
      <vt:lpstr>3) Terceiro passo:</vt:lpstr>
      <vt:lpstr>4) Quarto passo:</vt:lpstr>
      <vt:lpstr>5) Quinto passo:</vt:lpstr>
      <vt:lpstr>PowerPoint Presentation</vt:lpstr>
      <vt:lpstr>1) Primeiro passo:</vt:lpstr>
      <vt:lpstr>2) Segundo passo: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3) Terceiro passo:</vt:lpstr>
      <vt:lpstr>4) quarto passo:</vt:lpstr>
      <vt:lpstr>PowerPoint Presentation</vt:lpstr>
      <vt:lpstr>PowerPoint Presentation</vt:lpstr>
      <vt:lpstr>1) primeiro passo:</vt:lpstr>
      <vt:lpstr>2) Segundo passo:</vt:lpstr>
      <vt:lpstr>3) terceiro passo:</vt:lpstr>
      <vt:lpstr>4) quarto passo:</vt:lpstr>
      <vt:lpstr>5) Quinto passo:</vt:lpstr>
      <vt:lpstr>6) Sexto passo:</vt:lpstr>
      <vt:lpstr>PowerPoint Presentation</vt:lpstr>
      <vt:lpstr>PowerPoint Presentation</vt:lpstr>
      <vt:lpstr>PowerPoint Presentation</vt:lpstr>
      <vt:lpstr>PowerPoint Presentation</vt:lpstr>
      <vt:lpstr>Obrigado pela atenção!</vt:lpstr>
      <vt:lpstr>Digite aqui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Пользователь</dc:creator>
  <cp:lastModifiedBy>Пользователь</cp:lastModifiedBy>
  <cp:revision>27</cp:revision>
  <dcterms:created xsi:type="dcterms:W3CDTF">2022-09-15T16:39:08Z</dcterms:created>
  <dcterms:modified xsi:type="dcterms:W3CDTF">2022-09-16T17:57:18Z</dcterms:modified>
</cp:coreProperties>
</file>